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41" autoAdjust="0"/>
  </p:normalViewPr>
  <p:slideViewPr>
    <p:cSldViewPr snapToGrid="0" snapToObjects="1">
      <p:cViewPr varScale="1">
        <p:scale>
          <a:sx n="65" d="100"/>
          <a:sy n="65" d="100"/>
        </p:scale>
        <p:origin x="850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4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leninka.ru/journal/n/aktualnye-problemy-rossiyskogo-prav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yberleninka.ru/article/n/gosudarstvennaya-informatsionnaya-politika-v-novyh-usloviyah-razvitiya-sovremennogo-obschestva/viewer" TargetMode="External"/><Relationship Id="rId5" Type="http://schemas.openxmlformats.org/officeDocument/2006/relationships/hyperlink" Target="https://ecsn.ru/wp-content/uploads/201808_19.pdf" TargetMode="External"/><Relationship Id="rId4" Type="http://schemas.openxmlformats.org/officeDocument/2006/relationships/hyperlink" Target="https://cyberleninka.ru/article/n/gosudarstvennaya-politika-ponyatie-vidy-sootvetstvie-pravu-i-spravedlivosti-kak-element-resheniya-problem-sovremennoy-ekonomik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20810"/>
            <a:ext cx="7468553" cy="2463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Доктрины, концепции и приоритеты по различным направлениям развития страны</a:t>
            </a:r>
            <a:endParaRPr lang="en-US" sz="38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498538"/>
            <a:ext cx="7468553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Государственная политика определяется как комплекс целей, мер, задач, программ и установок, реализуемых государством во внутренней и внешней сфере. Она представляет собой систему целей, принципов и приоритетных направлений, а также механизмов организационного, правового, экономического, социального, научного и информационного характера.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B5AFED7-08EF-DE49-4D43-C1A9F15F84CC}"/>
              </a:ext>
            </a:extLst>
          </p:cNvPr>
          <p:cNvSpPr/>
          <p:nvPr/>
        </p:nvSpPr>
        <p:spPr>
          <a:xfrm>
            <a:off x="2502401" y="6251395"/>
            <a:ext cx="7468553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24B7BE62-CAD2-93A4-6D37-D231A71594EF}"/>
              </a:ext>
            </a:extLst>
          </p:cNvPr>
          <p:cNvSpPr/>
          <p:nvPr/>
        </p:nvSpPr>
        <p:spPr>
          <a:xfrm>
            <a:off x="6441354" y="7361067"/>
            <a:ext cx="7468553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Ваганова Ольга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Группа №: 3834101/30309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70466"/>
            <a:ext cx="9974461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Приоритеты Модернизации Экономики</a:t>
            </a:r>
            <a:endParaRPr lang="en-US" sz="3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117050"/>
            <a:ext cx="4323755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Эффективная социальная структура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2821424"/>
            <a:ext cx="4323755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Опора на средний класс, науку и образование.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478" y="1863209"/>
            <a:ext cx="4307443" cy="430744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928" y="3190042"/>
            <a:ext cx="279797" cy="3496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68922" y="1853565"/>
            <a:ext cx="378106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Развитие НИОКР и инноваций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468922" y="2265402"/>
            <a:ext cx="4323755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Стимулирование научно-исследовательских и опытно-конструкторских работ.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478" y="1863209"/>
            <a:ext cx="4307443" cy="430744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963" y="2787134"/>
            <a:ext cx="279797" cy="3496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66828" y="3200281"/>
            <a:ext cx="3925848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Синтез рыночных и государственных механизмов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866828" y="3904655"/>
            <a:ext cx="3925848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Оптимальное сочетание различных подходов в управлении.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478" y="1863209"/>
            <a:ext cx="4307443" cy="430744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369" y="3842028"/>
            <a:ext cx="279797" cy="34968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468922" y="4839533"/>
            <a:ext cx="4323755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Развитие самоуправления и гражданского общества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468922" y="5543907"/>
            <a:ext cx="4323755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Укрепление демократических институтов и местного самоуправления.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1478" y="1863209"/>
            <a:ext cx="4307443" cy="430744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7963" y="4896803"/>
            <a:ext cx="279797" cy="349687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7724" y="4429720"/>
            <a:ext cx="4323755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Рациональное распределение ресурсов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0"/>
          <p:cNvSpPr/>
          <p:nvPr/>
        </p:nvSpPr>
        <p:spPr>
          <a:xfrm>
            <a:off x="837724" y="5134094"/>
            <a:ext cx="4323755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Оптимизация использования трудовых и материальных ресурсов.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478" y="1863209"/>
            <a:ext cx="4307443" cy="4307443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7928" y="4493895"/>
            <a:ext cx="279797" cy="349687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837724" y="6404253"/>
            <a:ext cx="12954952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Модернизация экономики рассматривается как необходимое условие для структурного обновления, укрепления суверенитета и достижения нового качества роста, соответствующего постиндустриальному развитию. Опыт других стран, таких как Китай и Япония, используется для гармонизации интересов общества, поддержки среднего класса и развития инновационной среды.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7361729-C81A-0C60-4A8F-DA4B41CAC155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22471"/>
            <a:ext cx="7468553" cy="1170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Государственная Информационная Политика</a:t>
            </a:r>
            <a:endParaRPr lang="en-US" sz="3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2191226"/>
            <a:ext cx="7468553" cy="31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Информационная сфера является одним из стратегических направлений государственной политики. Ее главная цель — создание открытого национального информационного пространства, отвечающего национальным интересам и направленного на укрепление информационного суверенитета страны. Приоритеты включают модернизацию телекоммуникационной инфраструктуры, развитие цифровых технологий и формирование национальных информационных ресурсов. Также важно обеспечение граждан общественно значимой информацией, подготовка человека к жизни в информационном обществе и создание правовой базы для цифрового развития.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24124" y="5597604"/>
            <a:ext cx="7468553" cy="1909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Основные стратегические документы в этой сфере — Стратегия развития информационного общества в РФ на 2017–2030 годы и Стратегия национальной безопасности РФ (2021), где вопросы информационной безопасности названы ключевыми национальными приоритетами. Политика направлена на защиту информационной инфраструктуры, предотвращение деструктивных воздействий и развитие цифровой экономики.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7E54E33-25E6-C6B5-A6F1-0B920665C5A8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01679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Заключение: Единый Вектор Развития</a:t>
            </a:r>
            <a:endParaRPr lang="en-US" sz="3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547586"/>
            <a:ext cx="7468553" cy="2680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Система государственных доктрин, концепций и стратегий Российской Федерации представляет собой единый комплекс мер, направленный на обеспечение национальной безопасности, устойчивого социально-экономического, технологического и духовного развития страны. Основными приоритетами выступают укрепление суверенитета, сохранение народа России, защита прав граждан, поддержание семейных ценностей, развитие науки, технологий, цифровой экономики и модернизация всех сфер общественной жизни.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F9A7E5-859C-860A-36E9-C1AEF9680E71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79915" y="3806785"/>
            <a:ext cx="647057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СПАСИБО ЗА ВНИМАНИЕ!</a:t>
            </a:r>
            <a:endParaRPr lang="en-US" sz="3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6E8F6E6-E66F-4BAB-082C-1DE9ECB9C87B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0963" y="1644848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Литература: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679621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/>
            </a:pPr>
            <a:r>
              <a:rPr lang="en-US" sz="1600" b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Кучумова</a:t>
            </a:r>
            <a:r>
              <a:rPr lang="en-US" sz="160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Е. В., Саблина М. А., Любина Д. Е.</a:t>
            </a:r>
            <a:r>
              <a:rPr lang="en-US" sz="16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Государственная политика Российской Федерации в социальной сфере. - Учебное пособие, Издательство Политехнического Университета, Политех-Пресс, 2021.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422928"/>
            <a:ext cx="1295495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Воронцов Д. Ф. </a:t>
            </a:r>
            <a:r>
              <a:rPr lang="en-US" sz="16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Государственная политика: понятие, виды, соответствие праву и справедливости как элемент решения проблем современной экономики / </a:t>
            </a:r>
            <a:r>
              <a:rPr lang="en-US" sz="1600" u="sng" dirty="0">
                <a:solidFill>
                  <a:srgbClr val="806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Актуальные проблемы российского права</a:t>
            </a:r>
            <a:r>
              <a:rPr lang="en-US" sz="16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, 2011/ </a:t>
            </a:r>
            <a:r>
              <a:rPr lang="en-US" sz="1600" u="sng" dirty="0">
                <a:solidFill>
                  <a:srgbClr val="806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https://cyberleninka.ru/article/n/gosudarstvennaya-politika-ponyatie-vidy-sootvetstvie-pravu-i-spravedlivosti-kak-element-resheniya-problem-sovremennoy-ekonomiki</a:t>
            </a:r>
            <a:r>
              <a:rPr lang="en-US" sz="16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664" y="4544854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Наумов А. С.</a:t>
            </a:r>
            <a:r>
              <a:rPr lang="en-US" sz="16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Модернизация российской экономики в условиях трансформации социальной структуры общества // Экономические науки • 2018 • № 8 (165), С.19-23 / </a:t>
            </a:r>
            <a:r>
              <a:rPr lang="en-US" sz="1600" u="sng" dirty="0">
                <a:solidFill>
                  <a:srgbClr val="806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https://ecsn.ru/wp-content/uploads/201808_19.pdf</a:t>
            </a:r>
            <a:r>
              <a:rPr lang="en-US" sz="16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664" y="5358057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Нестерова Н. Н., Смыслова О. Ю.</a:t>
            </a:r>
            <a:r>
              <a:rPr lang="en-US" sz="16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Государственная информационная политика в новых условиях современного общества // ЭФО: Экономика. Финансы. Общество. 2022. №1. С. 6-18 </a:t>
            </a:r>
            <a:r>
              <a:rPr lang="en-US" sz="1600" u="sng" dirty="0">
                <a:solidFill>
                  <a:srgbClr val="806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https://cyberleninka.ru/article/n/gosudarstvennaya-informatsionnaya-politika-v-novyh-usloviyah-razvitiya-sovremennogo-obschestva/viewer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8E14F89-5564-0E10-518E-661218AA0FB9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13334"/>
            <a:ext cx="12954952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Правовая Политика: Основа Государственного Управления</a:t>
            </a:r>
            <a:endParaRPr lang="en-US" sz="3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5359241"/>
            <a:ext cx="12954952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Правовая политика является особой формой государственной политики, которая строго соответствует принципам Конституции Российской Федерации и нацелена на реализацию ключевых правовых и социальных задач. Она формирует правовое поле, в рамках которого осуществляются все государственные и общественные процессы, обеспечивая законность и справедливость в регулировании отношений. Это неотъемлемый элемент, гарантирующий соблюдение прав и свобод граждан, а также стабильность правовой системы страны.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02EE67-5315-577D-0B04-BB618ECAC923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80855"/>
            <a:ext cx="12954952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Стратегические </a:t>
            </a:r>
            <a:r>
              <a:rPr lang="en-US" sz="3850" b="1" i="1" dirty="0" err="1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Документы</a:t>
            </a:r>
            <a:endParaRPr lang="en-US" sz="3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5526762"/>
            <a:ext cx="1295495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 Российской Федерации действует обширный перечень стратегических документов, включающий более 120 доктрин, концепций и стратегий федерального уровня. Эти документы охватывают широкий спектр направлений и служат основой для формирования и реализации государственной политики. Среди них выделяются ключевые, такие как Стратегия национальной безопасности РФ, определяющая главные приоритеты развития страны на долгосрочную перспективу.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3E04EA7-36BC-BEB3-64C0-F77A345B622F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9537"/>
            <a:ext cx="12954952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Важнейшими общегосударственными документами являются:</a:t>
            </a:r>
            <a:endParaRPr lang="en-US" sz="3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710220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Стратегия государственной национальной политики Российской Федерации на период до 2025 года (Указ Президента РФ от 19 декабря 2012 года №1666).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453527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Стратегия национальной безопасности Российской Федерации (Указ Президента РФ от 2 июля 2021 года №400).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3861792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Концепция внешней политики Российской Федерации (утверждена Президентом РФ 12 февраля 2013 года).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4270058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Стратегия инновационного развития Российской Федерации на период до 2020 года (распоряжение Правительства РФ от 8 декабря 2011 года №2227-р).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5013365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5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Доктрина информационной безопасности Российской Федерации (утверждена Президентом РФ 9 сентября 2000 года №Пр-1985).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37724" y="5756672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6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Доктрина продовольственной безопасности Российской Федерации (Указ Президента РФ от 30 января 2010 года №120).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37724" y="6164937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7"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Экологическая доктрина Российской Федерации. Основы государственной политики в области экологического развития Российской Федерации на период до 2030 года (распоряжение Правительства РФ от 31 августа 2002 года №1225-р, утверждена Президентом РФ 30 апреля 2012 года).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97E863-A157-08F5-AD0F-5DC07FD0986B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3BE188F-F822-B1FC-9D76-79D490D56497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837009" y="575429"/>
            <a:ext cx="12956381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Важнейшими общегосударственными документами являются:</a:t>
            </a:r>
            <a:endParaRPr lang="en-US" sz="38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009" y="2225040"/>
            <a:ext cx="12956381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8. Концепция государственной семейной политики в России на период до 2025 года (распоряжение Правительства РФ от 25 августа 2014 года №1618-р).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009" y="3130034"/>
            <a:ext cx="12956381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9. Концепция демографической политики Российской Федерации на период до 2025 года (Указ Президента РФ от 9 октября 2007 года №1351).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009" y="4035028"/>
            <a:ext cx="12956381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10. Стратегия государственной молодежной политики в Российской Федерации (распоряжение Правительства РФ от 29 ноября 2014 года №2403-р).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009" y="4940022"/>
            <a:ext cx="1295638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11. Военная доктрина Российской Федерации (Указ Президента РФ от 5 февраля 2010 года №146).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009" y="5510213"/>
            <a:ext cx="1295638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12. Доктрина регионального развития Российской Федерации (Указ Президента РФ от 16 января 2017 года №13).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37009" y="6080403"/>
            <a:ext cx="12956381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13. Стратегия национальных целей развития Российской Федерации на период до 2030 года (Указ Президента РФ от 21 июля 2020 года №474).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37009" y="6985397"/>
            <a:ext cx="12956381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14. Стратегия экономической безопасности Российской Федерации на период до 2030 года (Указ Президента РФ от 13 мая 2017 года №208).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9848"/>
            <a:ext cx="9458682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Приоритеты Национальной Безопасности РФ</a:t>
            </a:r>
            <a:endParaRPr lang="en-US" sz="3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1768912"/>
            <a:ext cx="6393656" cy="1492210"/>
          </a:xfrm>
          <a:prstGeom prst="roundRect">
            <a:avLst>
              <a:gd name="adj" fmla="val 7353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37724" y="1746052"/>
            <a:ext cx="6393656" cy="91440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783211" y="1517571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934063" y="1643182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1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28105" y="2187773"/>
            <a:ext cx="49787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Сбережение народа и человеческий потенциал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28105" y="2534722"/>
            <a:ext cx="601289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Забота о благополучии, здоровье и развитии граждан.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398901" y="1768912"/>
            <a:ext cx="6393775" cy="1492210"/>
          </a:xfrm>
          <a:prstGeom prst="roundRect">
            <a:avLst>
              <a:gd name="adj" fmla="val 7353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398901" y="1746052"/>
            <a:ext cx="6393775" cy="91440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0344388" y="1517571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495240" y="1643182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2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89282" y="2187773"/>
            <a:ext cx="333696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Оборона страны и безопасность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89282" y="2534722"/>
            <a:ext cx="601301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Укрепление обороноспособности и поддержание общественной безопасности.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37724" y="3679984"/>
            <a:ext cx="6393656" cy="1224201"/>
          </a:xfrm>
          <a:prstGeom prst="roundRect">
            <a:avLst>
              <a:gd name="adj" fmla="val 8963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837724" y="3657124"/>
            <a:ext cx="6393656" cy="91440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3783211" y="3428643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934063" y="3554254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3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28105" y="4098846"/>
            <a:ext cx="518862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Экономическая и информационная безопасность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028105" y="4445794"/>
            <a:ext cx="601289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Защита суверенитета в экономической и цифровой сферах.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398901" y="3679984"/>
            <a:ext cx="6393775" cy="1224201"/>
          </a:xfrm>
          <a:prstGeom prst="roundRect">
            <a:avLst>
              <a:gd name="adj" fmla="val 8963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398901" y="3657124"/>
            <a:ext cx="6393775" cy="91440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10344388" y="3428643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0495240" y="3554254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4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589282" y="4098846"/>
            <a:ext cx="3679150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Научно-технологическое развитие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589282" y="4445794"/>
            <a:ext cx="601301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Стимулирование инноваций и развитие передовых технологий.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837724" y="5323046"/>
            <a:ext cx="6393656" cy="1224201"/>
          </a:xfrm>
          <a:prstGeom prst="roundRect">
            <a:avLst>
              <a:gd name="adj" fmla="val 8963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37724" y="5300186"/>
            <a:ext cx="6393656" cy="91440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3783211" y="5071705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3934063" y="5197316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5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1028105" y="5741908"/>
            <a:ext cx="346983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Экология и природопользование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28105" y="6088856"/>
            <a:ext cx="601289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Сохранение природы и устойчивое использование ресурсов.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398901" y="5323046"/>
            <a:ext cx="6393775" cy="1224201"/>
          </a:xfrm>
          <a:prstGeom prst="roundRect">
            <a:avLst>
              <a:gd name="adj" fmla="val 8963"/>
            </a:avLst>
          </a:prstGeom>
          <a:solidFill>
            <a:srgbClr val="0C0A33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398901" y="5300186"/>
            <a:ext cx="6393775" cy="91440"/>
          </a:xfrm>
          <a:prstGeom prst="roundRect">
            <a:avLst>
              <a:gd name="adj" fmla="val 27488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10344388" y="5071705"/>
            <a:ext cx="502682" cy="502682"/>
          </a:xfrm>
          <a:prstGeom prst="roundRect">
            <a:avLst>
              <a:gd name="adj" fmla="val 181904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495240" y="5197316"/>
            <a:ext cx="200978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6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7589282" y="5741908"/>
            <a:ext cx="3246120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Культура и духовные ценности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7589282" y="6088856"/>
            <a:ext cx="601301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Защита традиций, культуры и исторической памяти.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37724" y="6735723"/>
            <a:ext cx="12954952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Стратегия национальной безопасности РФ (№400 от 02.07.2021) определяет комплексные приоритеты, направленные на устойчивое развитие и защиту интересов страны во всех сферах. Особое внимание уделяется стратегической стабильности и взаимовыгодному международному сотрудничеству, что подчеркивает стремление к построению безопасного и процветающего будущего.</a:t>
            </a:r>
            <a:endParaRPr lang="en-US" sz="13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964E6AA-FE11-79A3-8848-122AD6201B05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01660"/>
            <a:ext cx="7468553" cy="1170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Национальные Цели Развития РФ до 2030 года</a:t>
            </a:r>
            <a:endParaRPr lang="en-US" sz="3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2370415"/>
            <a:ext cx="7468553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Указ Президента РФ №474 от 21.07.2020 устанавливает пять ключевых национальных целей развития до 2030 года, которые направлены на повышение качества жизни граждан и укрепление позиций страны в мире: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24124" y="3549015"/>
            <a:ext cx="7468553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Сохранение населения, здоровье и благополучие людей:</a:t>
            </a:r>
            <a:r>
              <a:rPr lang="en-US" sz="15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Увеличение продолжительности жизни и создание условий для здорового образа жизни.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24124" y="4255056"/>
            <a:ext cx="7468553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Возможности для самореализации и развития талантов:</a:t>
            </a:r>
            <a:r>
              <a:rPr lang="en-US" sz="15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Поддержка образования, культуры и спорта, стимулирование творческого потенциала.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24124" y="4961096"/>
            <a:ext cx="7468553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Комфортная и безопасная среда для жизни:</a:t>
            </a:r>
            <a:r>
              <a:rPr lang="en-US" sz="15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Развитие инфраструктуры, улучшение жилищных условий и обеспечение экологической безопасности.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24124" y="5667137"/>
            <a:ext cx="7468553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Достойный и эффективный труд, успешное предпринимательство:</a:t>
            </a:r>
            <a:r>
              <a:rPr lang="en-US" sz="15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Создание новых рабочих мест, повышение производительности труда и поддержка малого и среднего бизнеса.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24124" y="6691432"/>
            <a:ext cx="7468553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Цифровая трансформация:</a:t>
            </a:r>
            <a:r>
              <a:rPr lang="en-US" sz="15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Внедрение цифровых технологий во все сферы жизни для повышения эффективности и доступности услуг.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9A87DB5-D2B4-086E-4035-0B102BF0C953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9738"/>
            <a:ext cx="7435096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Демографическая и Семейная Политика</a:t>
            </a:r>
            <a:endParaRPr lang="en-US" sz="2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31" y="1469929"/>
            <a:ext cx="4550257" cy="34102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045035"/>
            <a:ext cx="430291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Концепция демографической политики (2007)</a:t>
            </a:r>
            <a:endParaRPr lang="en-US" sz="13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5407223"/>
            <a:ext cx="629864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Комплексность решения задач</a:t>
            </a: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5692973"/>
            <a:ext cx="629864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Своевременное реагирование на демографические тенденции</a:t>
            </a: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5978723"/>
            <a:ext cx="629864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Учет региональных особенностей</a:t>
            </a: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7724" y="6264473"/>
            <a:ext cx="629864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Взаимодействие органов власти и гражданского общества</a:t>
            </a: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7724" y="6550223"/>
            <a:ext cx="629864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Координация действий всех уровней власти</a:t>
            </a: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01652" y="1542812"/>
            <a:ext cx="629864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019" y="1488608"/>
            <a:ext cx="5090398" cy="338819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01652" y="5041702"/>
            <a:ext cx="509039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Концепция государственной семейной политики (2014)</a:t>
            </a:r>
            <a:endParaRPr lang="en-US" sz="13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501652" y="5403890"/>
            <a:ext cx="629864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Утверждение традиционных семейных ценностей</a:t>
            </a: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501652" y="5689640"/>
            <a:ext cx="629864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Возрождение духовно-нравственных традиций</a:t>
            </a: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501652" y="5975390"/>
            <a:ext cx="629864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Создание условий для семейного благополучия</a:t>
            </a: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501652" y="6261140"/>
            <a:ext cx="629864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Ответственное родительство</a:t>
            </a: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501652" y="6546890"/>
            <a:ext cx="6298644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Повышение авторитета семьи и забота о пожилых</a:t>
            </a: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837724" y="7000875"/>
            <a:ext cx="12954952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Эти стратегические документы подчеркивают важность сохранения и развития человеческого капитала, а также формирования крепких семейных отношений как основы для стабильного и процветающего общества.</a:t>
            </a:r>
            <a:endParaRPr lang="en-US" sz="11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B871DC2-ABF7-DC72-2F32-C46462B5FD8A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834271"/>
            <a:ext cx="7560707" cy="116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i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Экономическая Безопасность и Модернизация</a:t>
            </a:r>
            <a:endParaRPr lang="en-US" sz="36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74869" y="2517696"/>
            <a:ext cx="7263884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Укрепление экономического суверенитета, повышение устойчивости экономики, обеспечение роста, поддержание научно-технического потенциала, конкурентоспособности и уровня жизни населения - ключевые приоритеты.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78047" y="2295049"/>
            <a:ext cx="22860" cy="1711642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ru-RU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78047" y="4229338"/>
            <a:ext cx="7560707" cy="3165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Стратегия экономической безопасности РФ (№208 от 13.05.2017) подчеркивает необходимость усиления устойчивости экономики перед внешними и внутренними вызовами. Модернизация экономики, включая постиндустриализацию и альтер-модернизацию, является важнейшей задачей государственной политики. Она должна включать преодоление сырьевой зависимости, стимулирование инноваций, развитие конкуренции и инфраструктуры, а также сокращение технологического отставания. Государство играет решающую роль в формировании стратегии модернизации, ориентируясь на баланс интересов различных социальных групп и переход к экономике знаний.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E233F36-737C-74F4-CD30-6966E7A780C8}"/>
              </a:ext>
            </a:extLst>
          </p:cNvPr>
          <p:cNvSpPr/>
          <p:nvPr/>
        </p:nvSpPr>
        <p:spPr>
          <a:xfrm>
            <a:off x="11954107" y="7326350"/>
            <a:ext cx="2676293" cy="90324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1440</Words>
  <Application>Microsoft Office PowerPoint</Application>
  <PresentationFormat>Произвольный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4</cp:revision>
  <dcterms:created xsi:type="dcterms:W3CDTF">2025-10-04T12:43:20Z</dcterms:created>
  <dcterms:modified xsi:type="dcterms:W3CDTF">2025-10-04T12:56:26Z</dcterms:modified>
</cp:coreProperties>
</file>